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3"/>
  </p:sldMasterIdLst>
  <p:sldIdLst>
    <p:sldId id="256" r:id="rId4"/>
  </p:sldIdLst>
  <p:sldSz cx="12192000" cy="6858000"/>
  <p:notesSz cx="6858000" cy="9144000"/>
  <p:embeddedFontLst>
    <p:embeddedFont>
      <p:font typeface="Fidelity Sans" panose="020B0503030202020204" pitchFamily="34" charset="0"/>
      <p:regular r:id="rId5"/>
      <p:bold r:id="rId6"/>
      <p:italic r:id="rId7"/>
      <p:boldItalic r:id="rId8"/>
    </p:embeddedFont>
    <p:embeddedFont>
      <p:font typeface="Fidelity Slab " panose="020B060402020202020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07"/>
    <p:restoredTop sz="94707"/>
  </p:normalViewPr>
  <p:slideViewPr>
    <p:cSldViewPr snapToGrid="0">
      <p:cViewPr varScale="1">
        <p:scale>
          <a:sx n="57" d="100"/>
          <a:sy n="57" d="100"/>
        </p:scale>
        <p:origin x="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478C0-C669-9E04-4C6B-957580E7EB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5A796B-FC96-703F-A376-C291BB0878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4BA7C-0C49-CF89-509B-256807786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846-1C1F-1D49-BE85-EE179586CD12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DB925-8291-181B-0C01-F12FABD14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2AFDB-AFED-A6D8-6B44-57673BF1D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CD4E-F5EE-9240-9289-324E902E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DD18C-FAEF-0216-42AC-9C088741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3C709-76F6-4DEB-7AC7-C5378477F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169B9-3E72-F2DE-D5D0-CF0214475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846-1C1F-1D49-BE85-EE179586CD12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463D2-4685-65E7-47F4-14DA4B2B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1A26C-B6EC-0B6F-323B-D9DC38E1E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CD4E-F5EE-9240-9289-324E902E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0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5F274-F402-FEFA-091F-F87B0F9F7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6FB5F-DD26-5644-4BC4-39E0A73FC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3014A-2333-9780-FD5B-4D69C0BD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846-1C1F-1D49-BE85-EE179586CD12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C4A56-044E-8B27-879D-2A98EA7A3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FBDF-B65D-E594-9791-0586960B1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CD4E-F5EE-9240-9289-324E902E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0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906F3-28C3-CC51-9E96-B74B026E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14D56-4D1E-392C-D20D-C478E9DF7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1BDF87-3030-5281-DD6F-E3F279886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889398-A4A2-3748-F804-542C72819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846-1C1F-1D49-BE85-EE179586CD12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FF5C3-5AD4-0227-40D5-2EB6B4600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B9D27B-BA3A-B561-6470-3430839F7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CD4E-F5EE-9240-9289-324E902E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6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64629-51D8-2EBF-E9BA-5359D01ED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37423-7762-544B-1DDB-1D747A021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D04E03-1241-F206-E9FB-27BFC431A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AF4228-2476-3395-CDC0-73965067D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DC5E5D-22AF-F955-A3CE-B7C7DDF4A8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695E67-3048-E57E-286A-AC4ADACD1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846-1C1F-1D49-BE85-EE179586CD12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03A1AE-8AAC-DB6C-BD7A-E76478739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2A5BD9-0E88-EC5B-F54E-767DD68C7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CD4E-F5EE-9240-9289-324E902E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4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16FAC-9DB1-7A6D-2545-3AF9688D1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4E0427-7CDD-D846-BAED-7C33BF29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846-1C1F-1D49-BE85-EE179586CD12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E37E72-AE17-541F-6567-40B0E923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69AB2E-3A3B-3881-447F-1349162EE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CD4E-F5EE-9240-9289-324E902E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29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908178-E007-9C31-1C50-7AE56E202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846-1C1F-1D49-BE85-EE179586CD12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96C77F-C38E-8763-A9F8-9F6850FAA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776E0-053B-B527-3F5C-4840A7B44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CD4E-F5EE-9240-9289-324E902E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36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27ECF-A2BD-4CA1-B1AF-B685833A4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13E1A-2118-12C2-D4AE-0456AAF04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1E06D-52F2-A2B0-E667-4A7043E9F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758FB9-BD70-68A2-07FD-C1C067649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846-1C1F-1D49-BE85-EE179586CD12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CA3D9E-C7B6-4677-832E-6104F0E76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B18E40-4D35-1151-0A1E-8701F3A2F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CD4E-F5EE-9240-9289-324E902E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72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9B9AB-856D-B73C-CBBB-E254DDF49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B2B39D-6703-87AE-7CBA-C108FCDA7F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46DD4-44E6-15DF-7E20-4858BA941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F46BE-6B30-A0D8-8E2F-57938C526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846-1C1F-1D49-BE85-EE179586CD12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BEFEBD-9E54-04E9-F36B-316AE53F4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F4735-E656-0FCA-E325-76611D038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CD4E-F5EE-9240-9289-324E902E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20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F01A8-499D-3E7E-BF0C-D68DE2FD2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FEDBD-C903-FC37-EBF8-8F79C4BA5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79B87-D659-B76C-C928-0AD887338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846-1C1F-1D49-BE85-EE179586CD12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EC360-73C4-FCFD-48C5-B7B990242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761FB-3571-2A29-B7CD-065877D82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CD4E-F5EE-9240-9289-324E902E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222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A9FDA0-4E5D-EE60-64BC-928FA3BEEE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59F078-0DA9-4BF1-113B-54A6C8FF10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D7409-6553-4B69-FB41-0D369DE47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92846-1C1F-1D49-BE85-EE179586CD12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4EE76-E6CE-BB8E-D47F-6F6CBF22A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A5699-2395-B772-C5A4-9540F52D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1CD4E-F5EE-9240-9289-324E902E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987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00E4BA-C130-0CD0-01DD-67EB51FDE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21325E-95E5-5F55-E363-30C52051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B8F98-558D-29B8-DDA9-8E4C6C8254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92846-1C1F-1D49-BE85-EE179586CD12}" type="datetimeFigureOut">
              <a:rPr lang="en-US" smtClean="0"/>
              <a:t>11/04/2024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221C0-7C1B-CEE1-C1FB-E5B31CC77E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ADC97-1D5F-1935-4311-859E553C26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1CD4E-F5EE-9240-9289-324E902E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1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1C0AA4-6E38-B77D-0D72-99688C1699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8C7101-F6D2-AECB-95B3-7E23CFE0FB5C}"/>
              </a:ext>
            </a:extLst>
          </p:cNvPr>
          <p:cNvSpPr txBox="1"/>
          <p:nvPr/>
        </p:nvSpPr>
        <p:spPr>
          <a:xfrm>
            <a:off x="430534" y="1555395"/>
            <a:ext cx="10976575" cy="95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720"/>
              </a:lnSpc>
            </a:pPr>
            <a:r>
              <a:rPr lang="en-US" sz="5400" dirty="0">
                <a:latin typeface="Fidelity Slab " pitchFamily="2" charset="77"/>
              </a:rPr>
              <a:t>Financial Wellness Month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B511A8-628D-F8EE-B432-8B9F85F22211}"/>
              </a:ext>
            </a:extLst>
          </p:cNvPr>
          <p:cNvSpPr txBox="1"/>
          <p:nvPr/>
        </p:nvSpPr>
        <p:spPr>
          <a:xfrm>
            <a:off x="420318" y="2136113"/>
            <a:ext cx="10430944" cy="820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720"/>
              </a:lnSpc>
            </a:pPr>
            <a:r>
              <a:rPr lang="en-US" sz="2700" dirty="0">
                <a:latin typeface="Fidelity Sans" panose="020B0503030202020204" pitchFamily="34" charset="77"/>
              </a:rPr>
              <a:t>Make money progress. Find your possible.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27E66B-7672-11A9-9215-57C68DD81F45}"/>
              </a:ext>
            </a:extLst>
          </p:cNvPr>
          <p:cNvSpPr txBox="1"/>
          <p:nvPr/>
        </p:nvSpPr>
        <p:spPr>
          <a:xfrm>
            <a:off x="496598" y="3134285"/>
            <a:ext cx="6313114" cy="87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1450" dirty="0">
                <a:latin typeface="Fidelity Sans" panose="020B0503030202020204" pitchFamily="34" charset="77"/>
              </a:rPr>
              <a:t>Make every dollar count this year. Find hands-on tools, workshops, and articles to help with everything from tackling debt and saving for the unexpected to reaching your retirement goals.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0117B3-2FFD-FBCE-7605-BFC3E3EBBCE9}"/>
              </a:ext>
            </a:extLst>
          </p:cNvPr>
          <p:cNvSpPr txBox="1"/>
          <p:nvPr/>
        </p:nvSpPr>
        <p:spPr>
          <a:xfrm>
            <a:off x="1559998" y="4907495"/>
            <a:ext cx="7244755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sz="2250" b="1" dirty="0" err="1">
                <a:latin typeface="Fidelity Sans" panose="020B0503030202020204" pitchFamily="34" charset="77"/>
              </a:rPr>
              <a:t>NetBenefits.com</a:t>
            </a:r>
            <a:r>
              <a:rPr lang="en-US" sz="2250" b="1" dirty="0">
                <a:latin typeface="Fidelity Sans" panose="020B0503030202020204" pitchFamily="34" charset="77"/>
              </a:rPr>
              <a:t>/</a:t>
            </a:r>
            <a:r>
              <a:rPr lang="en-US" sz="2250" b="1" dirty="0" err="1">
                <a:latin typeface="Fidelity Sans" panose="020B0503030202020204" pitchFamily="34" charset="77"/>
              </a:rPr>
              <a:t>MyFinancialWellness</a:t>
            </a:r>
            <a:endParaRPr lang="en-US" sz="2250" b="1" dirty="0">
              <a:latin typeface="Fidelity Sans" panose="020B0503030202020204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13AC40-618F-2861-A731-E031A13BB2C7}"/>
              </a:ext>
            </a:extLst>
          </p:cNvPr>
          <p:cNvSpPr txBox="1"/>
          <p:nvPr/>
        </p:nvSpPr>
        <p:spPr>
          <a:xfrm>
            <a:off x="1590647" y="5321107"/>
            <a:ext cx="5040029" cy="562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sz="1400" dirty="0">
                <a:latin typeface="Fidelity Sans" panose="020B0503030202020204" pitchFamily="34" charset="77"/>
              </a:rPr>
              <a:t>SCAN to get started. Hover your phone’s camera over the code. </a:t>
            </a:r>
            <a:r>
              <a:rPr lang="en-US" sz="1400" b="1" dirty="0">
                <a:latin typeface="Fidelity Sans" panose="020B0503030202020204" pitchFamily="34" charset="77"/>
              </a:rPr>
              <a:t>No app needed.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2C5DEE-1F4E-74C5-3E3C-3005C7143166}"/>
              </a:ext>
            </a:extLst>
          </p:cNvPr>
          <p:cNvSpPr txBox="1"/>
          <p:nvPr/>
        </p:nvSpPr>
        <p:spPr>
          <a:xfrm>
            <a:off x="415210" y="6382920"/>
            <a:ext cx="6313114" cy="246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950" dirty="0">
                <a:latin typeface="Fidelity Sans" panose="020B0503030202020204" pitchFamily="34" charset="77"/>
              </a:rPr>
              <a:t>Fidelity Brokerage Services LLC, Member NYSE, SIPC       © 2024 FMR LLC. All rights reserved.    1169645.1.0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CEE2F8-3B31-7A2B-CF1B-F26E09E641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1706" y="4873253"/>
            <a:ext cx="1038040" cy="1038040"/>
          </a:xfrm>
          <a:prstGeom prst="rect">
            <a:avLst/>
          </a:prstGeom>
        </p:spPr>
      </p:pic>
      <p:pic>
        <p:nvPicPr>
          <p:cNvPr id="16" name="Picture 15" descr="A black and white logo&#10;&#10;Description automatically generated">
            <a:extLst>
              <a:ext uri="{FF2B5EF4-FFF2-40B4-BE49-F238E27FC236}">
                <a16:creationId xmlns:a16="http://schemas.microsoft.com/office/drawing/2014/main" id="{73C0C25D-8135-01C0-B77B-21C10A51F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87" y="505728"/>
            <a:ext cx="1916635" cy="41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6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B499939CE6094AA86688DD2FCADFC0" ma:contentTypeVersion="26" ma:contentTypeDescription="Create a new document." ma:contentTypeScope="" ma:versionID="38ac56ff61742d31fb8e1c3da01e9b80">
  <xsd:schema xmlns:xsd="http://www.w3.org/2001/XMLSchema" xmlns:xs="http://www.w3.org/2001/XMLSchema" xmlns:p="http://schemas.microsoft.com/office/2006/metadata/properties" xmlns:ns2="2e75aa9c-4c04-4898-9e14-423cc7328f07" xmlns:ns3="982a79da-e63c-48f9-a187-623ccfda906c" targetNamespace="http://schemas.microsoft.com/office/2006/metadata/properties" ma:root="true" ma:fieldsID="088a27e68345a00b067bfb312e989821" ns2:_="" ns3:_="">
    <xsd:import namespace="2e75aa9c-4c04-4898-9e14-423cc7328f07"/>
    <xsd:import namespace="982a79da-e63c-48f9-a187-623ccfda906c"/>
    <xsd:element name="properties">
      <xsd:complexType>
        <xsd:sequence>
          <xsd:element name="documentManagement">
            <xsd:complexType>
              <xsd:all>
                <xsd:element ref="ns2:FilePath" minOccurs="0"/>
                <xsd:element ref="ns2:ProjectNumb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3:Glacier_x0020_ID" minOccurs="0"/>
                <xsd:element ref="ns3:Creation_x0020_Date" minOccurs="0"/>
                <xsd:element ref="ns3:Job_x0020_Number" minOccurs="0"/>
                <xsd:element ref="ns3:Xinet_x0020_Pat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75aa9c-4c04-4898-9e14-423cc7328f07" elementFormDefault="qualified">
    <xsd:import namespace="http://schemas.microsoft.com/office/2006/documentManagement/types"/>
    <xsd:import namespace="http://schemas.microsoft.com/office/infopath/2007/PartnerControls"/>
    <xsd:element name="FilePath" ma:index="3" nillable="true" ma:displayName="File Path" ma:format="Dropdown" ma:internalName="FilePath">
      <xsd:simpleType>
        <xsd:restriction base="dms:Text">
          <xsd:maxLength value="255"/>
        </xsd:restriction>
      </xsd:simpleType>
    </xsd:element>
    <xsd:element name="ProjectNumber" ma:index="4" nillable="true" ma:displayName="ProjectNumber" ma:default="Default" ma:format="Dropdown" ma:indexed="true" ma:internalName="ProjectNumber">
      <xsd:simpleType>
        <xsd:restriction base="dms:Text">
          <xsd:maxLength value="255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a79da-e63c-48f9-a187-623ccfda90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f83b51-7f84-4b56-9167-8a1fe2c27cd6}" ma:internalName="TaxCatchAll" ma:showField="CatchAllData" ma:web="982a79da-e63c-48f9-a187-623ccfda90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Glacier_x0020_ID" ma:index="25" nillable="true" ma:displayName="Glacier ID" ma:indexed="true" ma:internalName="Glacier_x0020_ID">
      <xsd:simpleType>
        <xsd:restriction base="dms:Text">
          <xsd:maxLength value="255"/>
        </xsd:restriction>
      </xsd:simpleType>
    </xsd:element>
    <xsd:element name="Creation_x0020_Date" ma:index="26" nillable="true" ma:displayName="Creation Date" ma:internalName="Creation_x0020_Date">
      <xsd:simpleType>
        <xsd:restriction base="dms:Text">
          <xsd:maxLength value="255"/>
        </xsd:restriction>
      </xsd:simpleType>
    </xsd:element>
    <xsd:element name="Job_x0020_Number" ma:index="27" nillable="true" ma:displayName="Job Number" ma:indexed="true" ma:internalName="Job_x0020_Number">
      <xsd:simpleType>
        <xsd:restriction base="dms:Text">
          <xsd:maxLength value="255"/>
        </xsd:restriction>
      </xsd:simpleType>
    </xsd:element>
    <xsd:element name="Xinet_x0020_Path" ma:index="28" nillable="true" ma:displayName="Xinet Path" ma:indexed="true" ma:internalName="Xinet_x0020_Path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612105-4047-4CBE-894C-234FD400FC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75aa9c-4c04-4898-9e14-423cc7328f07"/>
    <ds:schemaRef ds:uri="982a79da-e63c-48f9-a187-623ccfda9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8122E6-9C2D-412F-B6EB-9EB65D5108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85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Fidelity Slab </vt:lpstr>
      <vt:lpstr>Arial</vt:lpstr>
      <vt:lpstr>Calibri Light</vt:lpstr>
      <vt:lpstr>Fidelity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Dristas, William</dc:creator>
  <cp:lastModifiedBy>Andujo- Galaviz, Monica</cp:lastModifiedBy>
  <cp:revision>4</cp:revision>
  <dcterms:created xsi:type="dcterms:W3CDTF">2023-12-05T00:07:08Z</dcterms:created>
  <dcterms:modified xsi:type="dcterms:W3CDTF">2024-11-04T13:51:50Z</dcterms:modified>
</cp:coreProperties>
</file>