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>
      <p:cViewPr varScale="1">
        <p:scale>
          <a:sx n="115" d="100"/>
          <a:sy n="115" d="100"/>
        </p:scale>
        <p:origin x="1452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231F20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231F20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231F20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9740" y="1670537"/>
            <a:ext cx="8224519" cy="13601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rgbClr val="231F20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box&#10;&#10;Description automatically generated">
            <a:extLst>
              <a:ext uri="{FF2B5EF4-FFF2-40B4-BE49-F238E27FC236}">
                <a16:creationId xmlns:a16="http://schemas.microsoft.com/office/drawing/2014/main" id="{369325B7-6D79-8FAB-0D13-B8002B44E8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594817" y="3383118"/>
            <a:ext cx="3244215" cy="6705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1200"/>
              </a:lnSpc>
              <a:spcBef>
                <a:spcPts val="80"/>
              </a:spcBef>
            </a:pPr>
            <a:r>
              <a:rPr sz="1400" b="1" spc="-25" dirty="0">
                <a:solidFill>
                  <a:srgbClr val="231F20"/>
                </a:solidFill>
                <a:latin typeface="Fidelity Sans"/>
                <a:cs typeface="Fidelity Sans"/>
              </a:rPr>
              <a:t>This </a:t>
            </a:r>
            <a:r>
              <a:rPr sz="1400" b="1" spc="-35" dirty="0">
                <a:solidFill>
                  <a:srgbClr val="231F20"/>
                </a:solidFill>
                <a:latin typeface="Fidelity Sans"/>
                <a:cs typeface="Fidelity Sans"/>
              </a:rPr>
              <a:t>easy-to-use </a:t>
            </a:r>
            <a:r>
              <a:rPr sz="1400" b="1" spc="-30" dirty="0">
                <a:solidFill>
                  <a:srgbClr val="231F20"/>
                </a:solidFill>
                <a:latin typeface="Fidelity Sans"/>
                <a:cs typeface="Fidelity Sans"/>
              </a:rPr>
              <a:t>app </a:t>
            </a:r>
            <a:r>
              <a:rPr sz="1400" b="1" spc="-35" dirty="0">
                <a:solidFill>
                  <a:srgbClr val="231F20"/>
                </a:solidFill>
                <a:latin typeface="Fidelity Sans"/>
                <a:cs typeface="Fidelity Sans"/>
              </a:rPr>
              <a:t>helps </a:t>
            </a:r>
            <a:r>
              <a:rPr sz="1400" b="1" spc="-45" dirty="0">
                <a:solidFill>
                  <a:srgbClr val="231F20"/>
                </a:solidFill>
                <a:latin typeface="Fidelity Sans"/>
                <a:cs typeface="Fidelity Sans"/>
              </a:rPr>
              <a:t>you manage  </a:t>
            </a:r>
            <a:r>
              <a:rPr sz="1400" b="1" spc="-40" dirty="0">
                <a:solidFill>
                  <a:srgbClr val="231F20"/>
                </a:solidFill>
                <a:latin typeface="Fidelity Sans"/>
                <a:cs typeface="Fidelity Sans"/>
              </a:rPr>
              <a:t>your </a:t>
            </a:r>
            <a:r>
              <a:rPr sz="1400" b="1" spc="-30" dirty="0">
                <a:solidFill>
                  <a:srgbClr val="231F20"/>
                </a:solidFill>
                <a:latin typeface="Fidelity Sans"/>
                <a:cs typeface="Fidelity Sans"/>
              </a:rPr>
              <a:t>health care benefits </a:t>
            </a:r>
            <a:r>
              <a:rPr sz="1400" b="1" spc="-35" dirty="0">
                <a:solidFill>
                  <a:srgbClr val="231F20"/>
                </a:solidFill>
                <a:latin typeface="Fidelity Sans"/>
                <a:cs typeface="Fidelity Sans"/>
              </a:rPr>
              <a:t>and</a:t>
            </a:r>
            <a:r>
              <a:rPr sz="1400" b="1" spc="-85" dirty="0">
                <a:solidFill>
                  <a:srgbClr val="231F20"/>
                </a:solidFill>
                <a:latin typeface="Fidelity Sans"/>
                <a:cs typeface="Fidelity Sans"/>
              </a:rPr>
              <a:t> </a:t>
            </a:r>
            <a:r>
              <a:rPr sz="1400" b="1" spc="-35" dirty="0">
                <a:solidFill>
                  <a:srgbClr val="231F20"/>
                </a:solidFill>
                <a:latin typeface="Fidelity Sans"/>
                <a:cs typeface="Fidelity Sans"/>
              </a:rPr>
              <a:t>expenses.  </a:t>
            </a:r>
            <a:r>
              <a:rPr sz="1400" b="1" spc="-30" dirty="0">
                <a:solidFill>
                  <a:srgbClr val="231F20"/>
                </a:solidFill>
                <a:latin typeface="Fidelity Sans"/>
                <a:cs typeface="Fidelity Sans"/>
              </a:rPr>
              <a:t>All </a:t>
            </a:r>
            <a:r>
              <a:rPr sz="1400" b="1" spc="-20" dirty="0">
                <a:solidFill>
                  <a:srgbClr val="231F20"/>
                </a:solidFill>
                <a:latin typeface="Fidelity Sans"/>
                <a:cs typeface="Fidelity Sans"/>
              </a:rPr>
              <a:t>in </a:t>
            </a:r>
            <a:r>
              <a:rPr sz="1400" b="1" spc="-40" dirty="0">
                <a:solidFill>
                  <a:srgbClr val="231F20"/>
                </a:solidFill>
                <a:latin typeface="Fidelity Sans"/>
                <a:cs typeface="Fidelity Sans"/>
              </a:rPr>
              <a:t>one </a:t>
            </a:r>
            <a:r>
              <a:rPr sz="1400" b="1" spc="-30" dirty="0">
                <a:solidFill>
                  <a:srgbClr val="231F20"/>
                </a:solidFill>
                <a:latin typeface="Fidelity Sans"/>
                <a:cs typeface="Fidelity Sans"/>
              </a:rPr>
              <a:t>place. </a:t>
            </a:r>
            <a:r>
              <a:rPr sz="1400" b="1" spc="-45" dirty="0">
                <a:solidFill>
                  <a:srgbClr val="231F20"/>
                </a:solidFill>
                <a:latin typeface="Fidelity Sans"/>
                <a:cs typeface="Fidelity Sans"/>
              </a:rPr>
              <a:t>Wherever you </a:t>
            </a:r>
            <a:r>
              <a:rPr sz="1400" b="1" spc="-35" dirty="0">
                <a:solidFill>
                  <a:srgbClr val="231F20"/>
                </a:solidFill>
                <a:latin typeface="Fidelity Sans"/>
                <a:cs typeface="Fidelity Sans"/>
              </a:rPr>
              <a:t>are.</a:t>
            </a:r>
            <a:endParaRPr sz="1400">
              <a:latin typeface="Fidelity Sans"/>
              <a:cs typeface="Fidelity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1609" y="5676344"/>
            <a:ext cx="4296410" cy="10375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800"/>
              </a:lnSpc>
              <a:spcBef>
                <a:spcPts val="160"/>
              </a:spcBef>
            </a:pP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Apple, the Apple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logo, </a:t>
            </a: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iPad,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and iPhone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are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trademarks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of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Apple Inc., registered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in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the U.S. and other countries.  App Store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is </a:t>
            </a:r>
            <a:r>
              <a:rPr sz="700" spc="-5" dirty="0">
                <a:solidFill>
                  <a:srgbClr val="231F20"/>
                </a:solidFill>
                <a:latin typeface="FidelitySans-Light"/>
                <a:cs typeface="FidelitySans-Light"/>
              </a:rPr>
              <a:t>a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registered service mark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of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Apple</a:t>
            </a:r>
            <a:r>
              <a:rPr sz="700" spc="-8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Inc.</a:t>
            </a:r>
            <a:endParaRPr sz="700" dirty="0">
              <a:latin typeface="FidelitySans-Light"/>
              <a:cs typeface="FidelitySans-Light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Android and </a:t>
            </a: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Google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Play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are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trademarks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of </a:t>
            </a: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Google</a:t>
            </a:r>
            <a:r>
              <a:rPr sz="700" spc="-6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LLC.</a:t>
            </a:r>
            <a:endParaRPr sz="700" dirty="0">
              <a:latin typeface="FidelitySans-Light"/>
              <a:cs typeface="FidelitySans-Light"/>
            </a:endParaRPr>
          </a:p>
          <a:p>
            <a:pPr marL="12700" marR="86995">
              <a:lnSpc>
                <a:spcPts val="800"/>
              </a:lnSpc>
              <a:spcBef>
                <a:spcPts val="325"/>
              </a:spcBef>
            </a:pP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Third-party trademarks and service marks </a:t>
            </a:r>
            <a:r>
              <a:rPr sz="700" spc="-30" dirty="0">
                <a:solidFill>
                  <a:srgbClr val="231F20"/>
                </a:solidFill>
                <a:latin typeface="FidelitySans-Light"/>
                <a:cs typeface="FidelitySans-Light"/>
              </a:rPr>
              <a:t>are the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property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of </a:t>
            </a:r>
            <a:r>
              <a:rPr sz="700" spc="-30" dirty="0">
                <a:solidFill>
                  <a:srgbClr val="231F20"/>
                </a:solidFill>
                <a:latin typeface="FidelitySans-Light"/>
                <a:cs typeface="FidelitySans-Light"/>
              </a:rPr>
              <a:t>their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respective owners.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All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other trademarks and service  marks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0" dirty="0">
                <a:solidFill>
                  <a:srgbClr val="231F20"/>
                </a:solidFill>
                <a:latin typeface="FidelitySans-Light"/>
                <a:cs typeface="FidelitySans-Light"/>
              </a:rPr>
              <a:t>are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0" dirty="0">
                <a:solidFill>
                  <a:srgbClr val="231F20"/>
                </a:solidFill>
                <a:latin typeface="FidelitySans-Light"/>
                <a:cs typeface="FidelitySans-Light"/>
              </a:rPr>
              <a:t>the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property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of</a:t>
            </a:r>
            <a:r>
              <a:rPr sz="700" spc="-45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FMR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LLC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or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an</a:t>
            </a:r>
            <a:r>
              <a:rPr sz="700" spc="-45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affiliated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company,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and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may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be</a:t>
            </a:r>
            <a:r>
              <a:rPr sz="700" spc="-45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registered.</a:t>
            </a:r>
            <a:endParaRPr sz="700" dirty="0">
              <a:latin typeface="FidelitySans-Light"/>
              <a:cs typeface="FidelitySans-Light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Fidelity </a:t>
            </a: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Brokerage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Services </a:t>
            </a: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LLC,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Member NYSE, </a:t>
            </a:r>
            <a:r>
              <a:rPr sz="700" u="sng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FidelitySans-Light"/>
                <a:cs typeface="FidelitySans-Light"/>
              </a:rPr>
              <a:t>SIPC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, 900 Salem Street, Smithfield,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RI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02917</a:t>
            </a:r>
            <a:endParaRPr sz="700" dirty="0">
              <a:latin typeface="FidelitySans-Light"/>
              <a:cs typeface="FidelitySans-Light"/>
            </a:endParaRPr>
          </a:p>
          <a:p>
            <a:pPr marL="12700" marR="2964815">
              <a:lnSpc>
                <a:spcPct val="131700"/>
              </a:lnSpc>
            </a:pPr>
            <a:r>
              <a:rPr sz="700" spc="-20">
                <a:solidFill>
                  <a:srgbClr val="231F20"/>
                </a:solidFill>
                <a:latin typeface="FidelitySans-Light"/>
                <a:cs typeface="FidelitySans-Light"/>
              </a:rPr>
              <a:t>© </a:t>
            </a:r>
            <a:r>
              <a:rPr sz="700" spc="-35">
                <a:solidFill>
                  <a:srgbClr val="231F20"/>
                </a:solidFill>
                <a:latin typeface="FidelitySans-Light"/>
                <a:cs typeface="FidelitySans-Light"/>
              </a:rPr>
              <a:t>202</a:t>
            </a:r>
            <a:r>
              <a:rPr lang="en-US" sz="700" spc="-35">
                <a:solidFill>
                  <a:srgbClr val="231F20"/>
                </a:solidFill>
                <a:latin typeface="FidelitySans-Light"/>
                <a:cs typeface="FidelitySans-Light"/>
              </a:rPr>
              <a:t>5</a:t>
            </a:r>
            <a:r>
              <a:rPr sz="700" spc="-35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FMR 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LLC.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All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rights 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reserved. 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1011974.2.</a:t>
            </a:r>
            <a:r>
              <a:rPr lang="en-US"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2</a:t>
            </a:r>
            <a:endParaRPr sz="700" dirty="0">
              <a:latin typeface="FidelitySans-Light"/>
              <a:cs typeface="FidelitySans-Ligh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9740" y="1670537"/>
            <a:ext cx="5283200" cy="136017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80"/>
              </a:spcBef>
            </a:pPr>
            <a:r>
              <a:rPr spc="15" dirty="0"/>
              <a:t>Get</a:t>
            </a:r>
            <a:r>
              <a:rPr dirty="0"/>
              <a:t> </a:t>
            </a:r>
            <a:r>
              <a:rPr spc="5" dirty="0"/>
              <a:t>the</a:t>
            </a:r>
          </a:p>
          <a:p>
            <a:pPr marL="25400">
              <a:lnSpc>
                <a:spcPct val="100000"/>
              </a:lnSpc>
              <a:spcBef>
                <a:spcPts val="470"/>
              </a:spcBef>
            </a:pPr>
            <a:r>
              <a:rPr sz="4650" spc="-15" dirty="0"/>
              <a:t>Fidelity </a:t>
            </a:r>
            <a:r>
              <a:rPr sz="4650" spc="-95" dirty="0"/>
              <a:t>Health</a:t>
            </a:r>
            <a:r>
              <a:rPr sz="4650" spc="-142" baseline="24193" dirty="0"/>
              <a:t>®</a:t>
            </a:r>
            <a:r>
              <a:rPr sz="4650" spc="-765" baseline="24193" dirty="0"/>
              <a:t> </a:t>
            </a:r>
            <a:r>
              <a:rPr sz="4650" spc="-5" dirty="0"/>
              <a:t>App</a:t>
            </a:r>
            <a:endParaRPr sz="4650"/>
          </a:p>
        </p:txBody>
      </p:sp>
      <p:pic>
        <p:nvPicPr>
          <p:cNvPr id="8" name="Picture 7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0EAB0142-F106-98B0-52B5-B9A492ED95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253659"/>
            <a:ext cx="929478" cy="9294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90c73ef-87bb-4e2c-9afd-9b787c5147bb">
      <Terms xmlns="http://schemas.microsoft.com/office/infopath/2007/PartnerControls"/>
    </lcf76f155ced4ddcb4097134ff3c332f>
    <TaxCatchAll xmlns="dd398678-1013-4176-b510-2fd7682e0fd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4284292B958A4BB5E6BCA327F6F91C" ma:contentTypeVersion="18" ma:contentTypeDescription="Create a new document." ma:contentTypeScope="" ma:versionID="58aca1e947519a3556126ee64ab77694">
  <xsd:schema xmlns:xsd="http://www.w3.org/2001/XMLSchema" xmlns:xs="http://www.w3.org/2001/XMLSchema" xmlns:p="http://schemas.microsoft.com/office/2006/metadata/properties" xmlns:ns2="990c73ef-87bb-4e2c-9afd-9b787c5147bb" xmlns:ns3="dd398678-1013-4176-b510-2fd7682e0fdc" targetNamespace="http://schemas.microsoft.com/office/2006/metadata/properties" ma:root="true" ma:fieldsID="850e633d81268bfb77ccce119cd19e09" ns2:_="" ns3:_="">
    <xsd:import namespace="990c73ef-87bb-4e2c-9afd-9b787c5147bb"/>
    <xsd:import namespace="dd398678-1013-4176-b510-2fd7682e0f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0c73ef-87bb-4e2c-9afd-9b787c5147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98678-1013-4176-b510-2fd7682e0fd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4cc2f07-8bf4-48c4-bdee-95d3215fe508}" ma:internalName="TaxCatchAll" ma:showField="CatchAllData" ma:web="dd398678-1013-4176-b510-2fd7682e0f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22146A-3E9D-422E-9526-E33490C84418}">
  <ds:schemaRefs>
    <ds:schemaRef ds:uri="http://schemas.microsoft.com/office/2006/metadata/properties"/>
    <ds:schemaRef ds:uri="http://schemas.microsoft.com/office/infopath/2007/PartnerControls"/>
    <ds:schemaRef ds:uri="c5dbb1f0-d2c8-4cfe-924e-d91b7fc2a2b4"/>
    <ds:schemaRef ds:uri="7521ab54-f823-410f-afc8-06c56915d8c5"/>
  </ds:schemaRefs>
</ds:datastoreItem>
</file>

<file path=customXml/itemProps2.xml><?xml version="1.0" encoding="utf-8"?>
<ds:datastoreItem xmlns:ds="http://schemas.openxmlformats.org/officeDocument/2006/customXml" ds:itemID="{B088344A-EA17-437B-8BE2-3A2713196A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FDF920-1554-4C03-8657-BE7DDC49EB8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141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Fidelity Sans</vt:lpstr>
      <vt:lpstr>FidelitySans-Light</vt:lpstr>
      <vt:lpstr>Office Theme</vt:lpstr>
      <vt:lpstr>Get the Fidelity Health® App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 the Fidelity Health® App</dc:title>
  <dc:creator>Nowak, Delia</dc:creator>
  <cp:lastModifiedBy>Nowak, Delia</cp:lastModifiedBy>
  <cp:revision>2</cp:revision>
  <dcterms:created xsi:type="dcterms:W3CDTF">2023-07-05T16:48:02Z</dcterms:created>
  <dcterms:modified xsi:type="dcterms:W3CDTF">2025-06-20T14:44:53Z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2023-07-05T00:00:00Z</vt:filetime>
  </property>
  <property fmtid="{D5CDD505-2E9C-101B-9397-08002B2CF9AE}" pid="3" name="Creator">
    <vt:lpwstr>Adobe InDesign 18.3 (Macintosh)</vt:lpwstr>
  </property>
  <property fmtid="{D5CDD505-2E9C-101B-9397-08002B2CF9AE}" pid="4" name="LastSaved">
    <vt:filetime>2023-07-05T00:00:00Z</vt:filetime>
  </property>
  <property fmtid="{D5CDD505-2E9C-101B-9397-08002B2CF9AE}" pid="5" name="ContentTypeId">
    <vt:lpwstr>0x010100954284292B958A4BB5E6BCA327F6F91C</vt:lpwstr>
  </property>
  <property fmtid="{D5CDD505-2E9C-101B-9397-08002B2CF9AE}" pid="6" name="MSIP_Label_031e874c-a24d-4c24-87f6-b6d613f5442b_Enabled">
    <vt:lpwstr>true</vt:lpwstr>
  </property>
  <property fmtid="{D5CDD505-2E9C-101B-9397-08002B2CF9AE}" pid="7" name="MSIP_Label_031e874c-a24d-4c24-87f6-b6d613f5442b_SetDate">
    <vt:lpwstr>2025-06-20T14:44:13Z</vt:lpwstr>
  </property>
  <property fmtid="{D5CDD505-2E9C-101B-9397-08002B2CF9AE}" pid="8" name="MSIP_Label_031e874c-a24d-4c24-87f6-b6d613f5442b_Method">
    <vt:lpwstr>Privileged</vt:lpwstr>
  </property>
  <property fmtid="{D5CDD505-2E9C-101B-9397-08002B2CF9AE}" pid="9" name="MSIP_Label_031e874c-a24d-4c24-87f6-b6d613f5442b_Name">
    <vt:lpwstr>Non-Business</vt:lpwstr>
  </property>
  <property fmtid="{D5CDD505-2E9C-101B-9397-08002B2CF9AE}" pid="10" name="MSIP_Label_031e874c-a24d-4c24-87f6-b6d613f5442b_SiteId">
    <vt:lpwstr>7521acbc-a68c-41e5-a975-1cf83066dd19</vt:lpwstr>
  </property>
  <property fmtid="{D5CDD505-2E9C-101B-9397-08002B2CF9AE}" pid="11" name="MSIP_Label_031e874c-a24d-4c24-87f6-b6d613f5442b_ActionId">
    <vt:lpwstr>89463f7c-a8e9-4ab4-b850-081f75514d68</vt:lpwstr>
  </property>
  <property fmtid="{D5CDD505-2E9C-101B-9397-08002B2CF9AE}" pid="12" name="MSIP_Label_031e874c-a24d-4c24-87f6-b6d613f5442b_ContentBits">
    <vt:lpwstr>0</vt:lpwstr>
  </property>
</Properties>
</file>